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anum Square Ultra-Bold" charset="1" panose="020B0600000101010101"/>
      <p:regular r:id="rId15"/>
    </p:embeddedFont>
    <p:embeddedFont>
      <p:font typeface="Helios Extended Bold" charset="1" panose="02000805050000020004"/>
      <p:regular r:id="rId16"/>
    </p:embeddedFont>
    <p:embeddedFont>
      <p:font typeface="Nanum Square Bold" charset="1" panose="020B0600000101010101"/>
      <p:regular r:id="rId17"/>
    </p:embeddedFont>
    <p:embeddedFont>
      <p:font typeface="Nanum Square" charset="1" panose="020B0600000101010101"/>
      <p:regular r:id="rId18"/>
    </p:embeddedFont>
    <p:embeddedFont>
      <p:font typeface="Glacial Indifference Bold" charset="1" panose="000008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Noto Sans Kr" charset="1" panose="020B02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87891" y="2017067"/>
            <a:ext cx="0" cy="213612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068630" y="1857791"/>
            <a:ext cx="11155338" cy="225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6933" spc="83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청년주거시설 가격 예측 및</a:t>
            </a:r>
          </a:p>
          <a:p>
            <a:pPr algn="l">
              <a:lnSpc>
                <a:spcPts val="8806"/>
              </a:lnSpc>
            </a:pPr>
            <a:r>
              <a:rPr lang="en-US" sz="6933" spc="83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정부 지원 제도 추천 AI Agent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111" y="2013225"/>
            <a:ext cx="398794" cy="189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638" b="true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294361" y="4765017"/>
            <a:ext cx="81740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94361" y="5834013"/>
            <a:ext cx="81740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48575" y="5057510"/>
            <a:ext cx="8219827" cy="51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54"/>
              </a:lnSpc>
            </a:pPr>
            <a:r>
              <a:rPr lang="en-US" b="true" sz="2896" spc="-136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AI가 예측하고, 데이터가 추천하는 청년 주거 솔루션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0737865" y="4619280"/>
            <a:ext cx="6521435" cy="5667720"/>
          </a:xfrm>
          <a:custGeom>
            <a:avLst/>
            <a:gdLst/>
            <a:ahLst/>
            <a:cxnLst/>
            <a:rect r="r" b="b" t="t" l="l"/>
            <a:pathLst>
              <a:path h="5667720" w="6521435">
                <a:moveTo>
                  <a:pt x="6521435" y="0"/>
                </a:moveTo>
                <a:lnTo>
                  <a:pt x="0" y="0"/>
                </a:lnTo>
                <a:lnTo>
                  <a:pt x="0" y="5667720"/>
                </a:lnTo>
                <a:lnTo>
                  <a:pt x="6521435" y="5667720"/>
                </a:lnTo>
                <a:lnTo>
                  <a:pt x="65214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40221" y="5678801"/>
            <a:ext cx="5302321" cy="4608199"/>
          </a:xfrm>
          <a:custGeom>
            <a:avLst/>
            <a:gdLst/>
            <a:ahLst/>
            <a:cxnLst/>
            <a:rect r="r" b="b" t="t" l="l"/>
            <a:pathLst>
              <a:path h="4608199" w="5302321">
                <a:moveTo>
                  <a:pt x="5302321" y="0"/>
                </a:moveTo>
                <a:lnTo>
                  <a:pt x="0" y="0"/>
                </a:lnTo>
                <a:lnTo>
                  <a:pt x="0" y="4608199"/>
                </a:lnTo>
                <a:lnTo>
                  <a:pt x="5302321" y="4608199"/>
                </a:lnTo>
                <a:lnTo>
                  <a:pt x="5302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35384" y="1028700"/>
            <a:ext cx="5786101" cy="4763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342211" y="3193971"/>
            <a:ext cx="4397278" cy="563244"/>
            <a:chOff x="0" y="0"/>
            <a:chExt cx="5863037" cy="750992"/>
          </a:xfrm>
        </p:grpSpPr>
        <p:sp>
          <p:nvSpPr>
            <p:cNvPr name="AutoShape 5" id="5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cap="flat" w="15365">
              <a:solidFill>
                <a:srgbClr val="0B6E6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1395890" y="-29722"/>
              <a:ext cx="4467146" cy="780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44"/>
                </a:lnSpc>
                <a:spcBef>
                  <a:spcPct val="0"/>
                </a:spcBef>
              </a:pPr>
              <a:r>
                <a:rPr lang="en-US" b="true" sz="3103" spc="-266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기획  의도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4643"/>
              <a:ext cx="656480" cy="582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true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42211" y="5157649"/>
            <a:ext cx="4397278" cy="563243"/>
            <a:chOff x="0" y="0"/>
            <a:chExt cx="5863037" cy="750991"/>
          </a:xfrm>
        </p:grpSpPr>
        <p:sp>
          <p:nvSpPr>
            <p:cNvPr name="AutoShape 9" id="9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cap="flat" w="15365">
              <a:solidFill>
                <a:srgbClr val="0B6E6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395890" y="-29722"/>
              <a:ext cx="4467146" cy="78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45"/>
                </a:lnSpc>
                <a:spcBef>
                  <a:spcPct val="0"/>
                </a:spcBef>
              </a:pPr>
              <a:r>
                <a:rPr lang="en-US" b="true" sz="3103" spc="-266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개발 목표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4643"/>
              <a:ext cx="720820" cy="582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true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42211" y="7121328"/>
            <a:ext cx="4397278" cy="563243"/>
            <a:chOff x="0" y="0"/>
            <a:chExt cx="5863037" cy="750991"/>
          </a:xfrm>
        </p:grpSpPr>
        <p:sp>
          <p:nvSpPr>
            <p:cNvPr name="AutoShape 13" id="13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cap="flat" w="15365">
              <a:solidFill>
                <a:srgbClr val="0B6E6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1395890" y="-29722"/>
              <a:ext cx="4467146" cy="78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45"/>
                </a:lnSpc>
                <a:spcBef>
                  <a:spcPct val="0"/>
                </a:spcBef>
              </a:pPr>
              <a:r>
                <a:rPr lang="en-US" b="true" sz="3103" spc="-266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업무 분장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4643"/>
              <a:ext cx="720820" cy="582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true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03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3320668" y="-1070323"/>
            <a:ext cx="1048957" cy="559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b="true" sz="6891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1545" y="3038196"/>
            <a:ext cx="7177270" cy="5415853"/>
          </a:xfrm>
          <a:custGeom>
            <a:avLst/>
            <a:gdLst/>
            <a:ahLst/>
            <a:cxnLst/>
            <a:rect r="r" b="b" t="t" l="l"/>
            <a:pathLst>
              <a:path h="5415853" w="7177270">
                <a:moveTo>
                  <a:pt x="0" y="0"/>
                </a:moveTo>
                <a:lnTo>
                  <a:pt x="7177270" y="0"/>
                </a:lnTo>
                <a:lnTo>
                  <a:pt x="7177270" y="5415853"/>
                </a:lnTo>
                <a:lnTo>
                  <a:pt x="0" y="541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31281" y="3545758"/>
            <a:ext cx="739958" cy="1046213"/>
          </a:xfrm>
          <a:custGeom>
            <a:avLst/>
            <a:gdLst/>
            <a:ahLst/>
            <a:cxnLst/>
            <a:rect r="r" b="b" t="t" l="l"/>
            <a:pathLst>
              <a:path h="1046213" w="739958">
                <a:moveTo>
                  <a:pt x="0" y="0"/>
                </a:moveTo>
                <a:lnTo>
                  <a:pt x="739958" y="0"/>
                </a:lnTo>
                <a:lnTo>
                  <a:pt x="739958" y="1046214"/>
                </a:lnTo>
                <a:lnTo>
                  <a:pt x="0" y="104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0069"/>
            <a:ext cx="3357048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01. 기획 의도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5748" y="1225889"/>
            <a:ext cx="9273426" cy="4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spc="-202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 어디서, 어떻게 집을 구해야 하나?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1969" y="2719525"/>
            <a:ext cx="6238581" cy="50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b="true" sz="2462" spc="-211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주거비 부담  , 전세 사기 , 대출 한도 문제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3672" y="6424004"/>
            <a:ext cx="7865628" cy="215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b="true" sz="3268" spc="-28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정부, 지자체 다양한 지원 정책  접근성이 낮아</a:t>
            </a:r>
          </a:p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b="true" sz="3268" spc="-28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(전·월세 보조금, 청년 주택대출 등)</a:t>
            </a:r>
          </a:p>
          <a:p>
            <a:pPr algn="ctr">
              <a:lnSpc>
                <a:spcPts val="6392"/>
              </a:lnSpc>
              <a:spcBef>
                <a:spcPct val="0"/>
              </a:spcBef>
            </a:pPr>
            <a:r>
              <a:rPr lang="en-US" b="true" sz="3782" spc="-325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활용률 낮음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1969" y="4753897"/>
            <a:ext cx="6238581" cy="64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  <a:spcBef>
                <a:spcPct val="0"/>
              </a:spcBef>
            </a:pPr>
            <a:r>
              <a:rPr lang="en-US" b="true" sz="3162" spc="-271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안정적인 </a:t>
            </a:r>
            <a:r>
              <a:rPr lang="en-US" b="true" sz="3162" spc="-271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거주 환경 확보에 어려움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9832" y="1070069"/>
            <a:ext cx="3299578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01. 기획 의도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41820" y="1225889"/>
            <a:ext cx="5853967" cy="4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spc="-202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 어디서, 어떻게 집을 구해야 하나?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30274" y="3032126"/>
            <a:ext cx="7827453" cy="127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7"/>
              </a:lnSpc>
            </a:pPr>
            <a:r>
              <a:rPr lang="en-US" sz="3028" spc="-2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본 프로젝트는 AI 기반 데이터 분석을 통해</a:t>
            </a:r>
          </a:p>
          <a:p>
            <a:pPr algn="ctr" marL="0" indent="0" lvl="0">
              <a:lnSpc>
                <a:spcPts val="5117"/>
              </a:lnSpc>
              <a:spcBef>
                <a:spcPct val="0"/>
              </a:spcBef>
            </a:pPr>
            <a:r>
              <a:rPr lang="en-US" sz="3028" spc="-2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청년이 원하는 지역과 예산을 입력하면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832" y="7886922"/>
            <a:ext cx="16189468" cy="72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b="true" sz="3600" spc="-309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즉, “청년이 부동산을  몰라도, 클릭 한 번으로 최적의 주거 선택을 돕는 AI 조력자”를 만드는</a:t>
            </a:r>
            <a:r>
              <a:rPr lang="en-US" b="true" sz="3600" spc="-309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60911" y="4691571"/>
            <a:ext cx="8566179" cy="13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4"/>
              </a:lnSpc>
            </a:pPr>
            <a:r>
              <a:rPr lang="en-US" sz="3328" spc="-286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① 해당 지역의 예상 전·월세 시세를 예측하고,</a:t>
            </a:r>
          </a:p>
          <a:p>
            <a:pPr algn="ctr" marL="0" indent="0" lvl="0">
              <a:lnSpc>
                <a:spcPts val="5624"/>
              </a:lnSpc>
              <a:spcBef>
                <a:spcPct val="0"/>
              </a:spcBef>
            </a:pPr>
            <a:r>
              <a:rPr lang="en-US" sz="3328" spc="-286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② 조건에 맞는 정부지원 프로그램을 자동 추천하는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0274" y="6452726"/>
            <a:ext cx="7827453" cy="6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7"/>
              </a:lnSpc>
              <a:spcBef>
                <a:spcPct val="0"/>
              </a:spcBef>
            </a:pPr>
            <a:r>
              <a:rPr lang="en-US" b="true" sz="3028" spc="-26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맞춤형 주거 정보 AI Agent</a:t>
            </a:r>
            <a:r>
              <a:rPr lang="en-US" b="true" sz="3028" spc="-26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95382" y="3745300"/>
            <a:ext cx="10244021" cy="5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7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청년들은 정보 부족으로 이사 시기 와  장소를  선택하기에  어려움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39046" y="1225873"/>
            <a:ext cx="5891064" cy="42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810" spc="-202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데이터 기반 청년 주거  추천 시스템 개발 목표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70069"/>
            <a:ext cx="3410346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02. 개발 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22128" y="2516702"/>
            <a:ext cx="1304374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999" spc="-215" b="true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“ 청년이 언제, 어디에, 어떤 조건으로 이사하면 가장 합리적인지를 데이터로 알려주는 서비스 </a:t>
            </a:r>
            <a:r>
              <a:rPr lang="en-US" sz="2999" spc="-215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5382" y="5103318"/>
            <a:ext cx="10244021" cy="177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632" indent="-301816" lvl="1">
              <a:lnSpc>
                <a:spcPts val="4725"/>
              </a:lnSpc>
              <a:buFont typeface="Arial"/>
              <a:buChar char="•"/>
            </a:pPr>
            <a:r>
              <a:rPr lang="en-US" b="true" sz="2795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과거 실거래 데이터를 학습하여 보증금, 월세 예측</a:t>
            </a:r>
          </a:p>
          <a:p>
            <a:pPr algn="l" marL="603632" indent="-301816" lvl="1">
              <a:lnSpc>
                <a:spcPts val="4725"/>
              </a:lnSpc>
              <a:buFont typeface="Arial"/>
              <a:buChar char="•"/>
            </a:pPr>
            <a:r>
              <a:rPr lang="en-US" b="true" sz="2795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지역 변수(교통, 학군, 치안 등)를 반영한 예측 모델 개발</a:t>
            </a:r>
          </a:p>
          <a:p>
            <a:pPr algn="l" marL="603632" indent="-301816" lvl="1">
              <a:lnSpc>
                <a:spcPts val="47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5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데이터 기반으로  ‘ 가장 합리적인 이사 시기 및  장소, 지원 제도 추천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5382" y="7839526"/>
            <a:ext cx="10244021" cy="117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3632" indent="-301816" lvl="1">
              <a:lnSpc>
                <a:spcPts val="4725"/>
              </a:lnSpc>
              <a:buFont typeface="Arial"/>
              <a:buChar char="•"/>
            </a:pPr>
            <a:r>
              <a:rPr lang="en-US" b="true" sz="2795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청년의 주거비 절감 및 정보 접근성 향상</a:t>
            </a:r>
          </a:p>
          <a:p>
            <a:pPr algn="l" marL="603632" indent="-301816" lvl="1">
              <a:lnSpc>
                <a:spcPts val="47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5" spc="-24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실질적 주거 의사결정 지원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31041" y="5614114"/>
            <a:ext cx="753517" cy="72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84"/>
              </a:lnSpc>
              <a:spcBef>
                <a:spcPct val="0"/>
              </a:spcBef>
            </a:pPr>
            <a:r>
              <a:rPr lang="en-US" b="true" sz="3600" spc="-309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3574" y="7810951"/>
            <a:ext cx="1506959" cy="728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084"/>
              </a:lnSpc>
              <a:spcBef>
                <a:spcPct val="0"/>
              </a:spcBef>
            </a:pPr>
            <a:r>
              <a:rPr lang="en-US" b="true" sz="3600" spc="-309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기대효과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3574" y="3655892"/>
            <a:ext cx="1581969" cy="72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b="true" sz="3600" spc="-309">
                <a:solidFill>
                  <a:srgbClr val="000000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문제 인식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47750"/>
            <a:ext cx="3328313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 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552949" y="2825604"/>
          <a:ext cx="15182102" cy="4635791"/>
        </p:xfrm>
        <a:graphic>
          <a:graphicData uri="http://schemas.openxmlformats.org/drawingml/2006/table">
            <a:tbl>
              <a:tblPr/>
              <a:tblGrid>
                <a:gridCol w="2328169"/>
                <a:gridCol w="3732987"/>
                <a:gridCol w="9120946"/>
              </a:tblGrid>
              <a:tr h="4008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구분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</a:tr>
              <a:tr h="758800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 수집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부동산데이터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최근 5년간 부동산 실거래가, 청년 부동산 대책 데이터 수집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02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 수집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변수 데이터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전월세 가격 변동에 관련있는 데이터 수집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 처리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전처리 및 결측치 처리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 통합, 스케일링, 이상치 제거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학습 및 예측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예측모델 개발, 정책 매칭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주택 가격예측 AI, 예측 결과 기반 정부 지원제도 추천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0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시각화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지도 적용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지도 기반 가격및 정책 시각화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38754" y="3270022"/>
          <a:ext cx="14410492" cy="3746956"/>
        </p:xfrm>
        <a:graphic>
          <a:graphicData uri="http://schemas.openxmlformats.org/drawingml/2006/table">
            <a:tbl>
              <a:tblPr/>
              <a:tblGrid>
                <a:gridCol w="1729949"/>
                <a:gridCol w="4226848"/>
                <a:gridCol w="5077306"/>
                <a:gridCol w="3376389"/>
              </a:tblGrid>
              <a:tr h="5700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출처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담당자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</a:tr>
              <a:tr h="859071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연립/다세대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이가영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07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단독/다가구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최예지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79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오피스텔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길용준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9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정부 정책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청년 전세대출,월세지원, 매입임대 등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서울주거포털, LH, SH, 지자체 홈페이지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유진석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473555" y="1249903"/>
            <a:ext cx="1454423" cy="32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1"/>
              </a:lnSpc>
            </a:pPr>
            <a:r>
              <a:rPr lang="en-US" sz="2199" spc="-158">
                <a:solidFill>
                  <a:srgbClr val="0B6E69"/>
                </a:solidFill>
                <a:latin typeface="Nanum Square"/>
                <a:ea typeface="Nanum Square"/>
                <a:cs typeface="Nanum Square"/>
                <a:sym typeface="Nanum Square"/>
              </a:rPr>
              <a:t>부동산 데이터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3444855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116758" y="6357963"/>
            <a:ext cx="4649965" cy="4041242"/>
          </a:xfrm>
          <a:custGeom>
            <a:avLst/>
            <a:gdLst/>
            <a:ahLst/>
            <a:cxnLst/>
            <a:rect r="r" b="b" t="t" l="l"/>
            <a:pathLst>
              <a:path h="4041242" w="4649965">
                <a:moveTo>
                  <a:pt x="4649965" y="0"/>
                </a:moveTo>
                <a:lnTo>
                  <a:pt x="0" y="0"/>
                </a:lnTo>
                <a:lnTo>
                  <a:pt x="0" y="4041242"/>
                </a:lnTo>
                <a:lnTo>
                  <a:pt x="4649965" y="4041242"/>
                </a:lnTo>
                <a:lnTo>
                  <a:pt x="4649965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46255" y="2244909"/>
          <a:ext cx="15595489" cy="6704551"/>
        </p:xfrm>
        <a:graphic>
          <a:graphicData uri="http://schemas.openxmlformats.org/drawingml/2006/table">
            <a:tbl>
              <a:tblPr/>
              <a:tblGrid>
                <a:gridCol w="3070125"/>
                <a:gridCol w="5228939"/>
                <a:gridCol w="4642152"/>
                <a:gridCol w="2654273"/>
              </a:tblGrid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출처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true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담당자자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주변교통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버스 정거장 수, 지하철 거리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공공데이터포털,지도 등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길용준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인프라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병원, 학교(거리,  학군 평판등),마트 등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공공데이터포털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길용준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치안지수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범죄발생건수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경찰청 범죄통계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길용준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도시개발계획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지하철개통, 여가시설 신설계획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지자체 개발계획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최예지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물가상승률/금리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통계청, 한국은행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최예지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중심지와의 거래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국토부, GIS 분석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최예지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평균소득/실업률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통계청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유진석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주요상권 매출변화율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소상공인시장진흥공단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유진석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부동산경기지수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KB부동산, 국터연구원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유진석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인구증가율, 전입/전출 비율,출산율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행안부, 통계청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이가영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주요도로 접근성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교통데이터포털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이가영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7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고도 경사도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국토지리정보원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이가영</a:t>
                      </a:r>
                      <a:endParaRPr lang="en-US" sz="1100"/>
                    </a:p>
                  </a:txBody>
                  <a:tcPr marL="9525" marR="9525" marT="9525" marB="9525" anchor="ctr">
                    <a:lnL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32188" y="1249903"/>
            <a:ext cx="1220316" cy="32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1"/>
              </a:lnSpc>
            </a:pPr>
            <a:r>
              <a:rPr lang="en-US" sz="2199" spc="-158">
                <a:solidFill>
                  <a:srgbClr val="0B6E69"/>
                </a:solidFill>
                <a:latin typeface="Nanum Square"/>
                <a:ea typeface="Nanum Square"/>
                <a:cs typeface="Nanum Square"/>
                <a:sym typeface="Nanum Square"/>
              </a:rPr>
              <a:t>변수 데이터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3444855" cy="75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spc="-446" b="true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7766245" y="4796925"/>
            <a:ext cx="27703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7766245" y="5522755"/>
            <a:ext cx="27703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389216" y="2302702"/>
            <a:ext cx="3524399" cy="129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9"/>
              </a:lnSpc>
              <a:spcBef>
                <a:spcPct val="0"/>
              </a:spcBef>
            </a:pPr>
            <a:r>
              <a:rPr lang="en-US" b="true" sz="6431" spc="-302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  <p:sp>
        <p:nvSpPr>
          <p:cNvPr name="AutoShape 5" id="5"/>
          <p:cNvSpPr/>
          <p:nvPr/>
        </p:nvSpPr>
        <p:spPr>
          <a:xfrm flipH="true">
            <a:off x="7766245" y="6248585"/>
            <a:ext cx="27703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7766245" y="6974415"/>
            <a:ext cx="2770341" cy="0"/>
          </a:xfrm>
          <a:prstGeom prst="line">
            <a:avLst/>
          </a:prstGeom>
          <a:ln cap="flat" w="9525">
            <a:solidFill>
              <a:srgbClr val="0B6E6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751415" y="4207524"/>
            <a:ext cx="2770341" cy="4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b="true" sz="2062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길용준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1415" y="4900161"/>
            <a:ext cx="2770341" cy="4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b="true" sz="2062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이가영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1415" y="5657789"/>
            <a:ext cx="2770341" cy="4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b="true" sz="2062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유진석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6245" y="6386698"/>
            <a:ext cx="2770341" cy="41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b="true" sz="2062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최예지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3116758" y="6357963"/>
            <a:ext cx="4649965" cy="4041242"/>
          </a:xfrm>
          <a:custGeom>
            <a:avLst/>
            <a:gdLst/>
            <a:ahLst/>
            <a:cxnLst/>
            <a:rect r="r" b="b" t="t" l="l"/>
            <a:pathLst>
              <a:path h="4041242" w="4649965">
                <a:moveTo>
                  <a:pt x="4649965" y="0"/>
                </a:moveTo>
                <a:lnTo>
                  <a:pt x="0" y="0"/>
                </a:lnTo>
                <a:lnTo>
                  <a:pt x="0" y="4041242"/>
                </a:lnTo>
                <a:lnTo>
                  <a:pt x="4649965" y="4041242"/>
                </a:lnTo>
                <a:lnTo>
                  <a:pt x="4649965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DAG2qpLjCL4</dc:identifier>
  <dcterms:modified xsi:type="dcterms:W3CDTF">2011-08-01T06:04:30Z</dcterms:modified>
  <cp:revision>1</cp:revision>
  <dc:title>진한 녹색 심플한 깔끔한 비지니스 사업 제안 프로젝트 과제 발표 프레젠테이션</dc:title>
</cp:coreProperties>
</file>